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ssistant" pitchFamily="2" charset="-79"/>
      <p:regular r:id="rId10"/>
    </p:embeddedFont>
    <p:embeddedFont>
      <p:font typeface="Assistant Bold" charset="-79"/>
      <p:regular r:id="rId11"/>
    </p:embeddedFont>
    <p:embeddedFont>
      <p:font typeface="Blanka" panose="020B0604020202020204" charset="0"/>
      <p:regular r:id="rId12"/>
    </p:embeddedFont>
    <p:embeddedFont>
      <p:font typeface="Forte" panose="03060902040502070203" pitchFamily="66" charset="0"/>
      <p:regular r:id="rId13"/>
    </p:embeddedFont>
    <p:embeddedFont>
      <p:font typeface="Lucidity Expand" panose="020B0604020202020204" charset="-18"/>
      <p:regular r:id="rId14"/>
    </p:embeddedFont>
    <p:embeddedFont>
      <p:font typeface="Segoe UI Black" panose="020B0A02040204020203" pitchFamily="34" charset="0"/>
      <p:bold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990600" y="-723900"/>
            <a:ext cx="19659600" cy="11811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472103" y="241503"/>
            <a:ext cx="1574394" cy="1574394"/>
          </a:xfrm>
          <a:custGeom>
            <a:avLst/>
            <a:gdLst/>
            <a:ahLst/>
            <a:cxnLst/>
            <a:rect l="l" t="t" r="r" b="b"/>
            <a:pathLst>
              <a:path w="1574394" h="1574394">
                <a:moveTo>
                  <a:pt x="0" y="0"/>
                </a:moveTo>
                <a:lnTo>
                  <a:pt x="1574394" y="0"/>
                </a:lnTo>
                <a:lnTo>
                  <a:pt x="1574394" y="1574394"/>
                </a:lnTo>
                <a:lnTo>
                  <a:pt x="0" y="1574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0" y="29863"/>
            <a:ext cx="2996512" cy="1997675"/>
          </a:xfrm>
          <a:custGeom>
            <a:avLst/>
            <a:gdLst/>
            <a:ahLst/>
            <a:cxnLst/>
            <a:rect l="l" t="t" r="r" b="b"/>
            <a:pathLst>
              <a:path w="2996512" h="1997675">
                <a:moveTo>
                  <a:pt x="0" y="0"/>
                </a:moveTo>
                <a:lnTo>
                  <a:pt x="2996512" y="0"/>
                </a:lnTo>
                <a:lnTo>
                  <a:pt x="2996512" y="1997674"/>
                </a:lnTo>
                <a:lnTo>
                  <a:pt x="0" y="19976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76400" y="8803587"/>
            <a:ext cx="2705100" cy="1289148"/>
          </a:xfrm>
          <a:custGeom>
            <a:avLst/>
            <a:gdLst/>
            <a:ahLst/>
            <a:cxnLst/>
            <a:rect l="l" t="t" r="r" b="b"/>
            <a:pathLst>
              <a:path w="2966878" h="1668869">
                <a:moveTo>
                  <a:pt x="0" y="0"/>
                </a:moveTo>
                <a:lnTo>
                  <a:pt x="2966878" y="0"/>
                </a:lnTo>
                <a:lnTo>
                  <a:pt x="2966878" y="1668868"/>
                </a:lnTo>
                <a:lnTo>
                  <a:pt x="0" y="16688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57800" y="9105899"/>
            <a:ext cx="3463413" cy="685801"/>
          </a:xfrm>
          <a:custGeom>
            <a:avLst/>
            <a:gdLst/>
            <a:ahLst/>
            <a:cxnLst/>
            <a:rect l="l" t="t" r="r" b="b"/>
            <a:pathLst>
              <a:path w="4431849" h="909426">
                <a:moveTo>
                  <a:pt x="0" y="0"/>
                </a:moveTo>
                <a:lnTo>
                  <a:pt x="4431849" y="0"/>
                </a:lnTo>
                <a:lnTo>
                  <a:pt x="4431849" y="909426"/>
                </a:lnTo>
                <a:lnTo>
                  <a:pt x="0" y="9094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63000" y="7429500"/>
            <a:ext cx="4519244" cy="4519244"/>
          </a:xfrm>
          <a:custGeom>
            <a:avLst/>
            <a:gdLst/>
            <a:ahLst/>
            <a:cxnLst/>
            <a:rect l="l" t="t" r="r" b="b"/>
            <a:pathLst>
              <a:path w="4519244" h="4519244">
                <a:moveTo>
                  <a:pt x="0" y="0"/>
                </a:moveTo>
                <a:lnTo>
                  <a:pt x="4519244" y="0"/>
                </a:lnTo>
                <a:lnTo>
                  <a:pt x="4519244" y="4519244"/>
                </a:lnTo>
                <a:lnTo>
                  <a:pt x="0" y="45192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877800" y="8598306"/>
            <a:ext cx="4519244" cy="1574394"/>
          </a:xfrm>
          <a:custGeom>
            <a:avLst/>
            <a:gdLst/>
            <a:ahLst/>
            <a:cxnLst/>
            <a:rect l="l" t="t" r="r" b="b"/>
            <a:pathLst>
              <a:path w="4595121" h="1735273">
                <a:moveTo>
                  <a:pt x="0" y="0"/>
                </a:moveTo>
                <a:lnTo>
                  <a:pt x="4595121" y="0"/>
                </a:lnTo>
                <a:lnTo>
                  <a:pt x="4595121" y="1735272"/>
                </a:lnTo>
                <a:lnTo>
                  <a:pt x="0" y="17352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70043" y="3411526"/>
            <a:ext cx="7547914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39"/>
              </a:lnSpc>
            </a:pPr>
            <a:r>
              <a:rPr lang="en-US" sz="12699" b="1" dirty="0">
                <a:solidFill>
                  <a:srgbClr val="FFFFFF"/>
                </a:solidFill>
                <a:latin typeface="Blanka"/>
                <a:ea typeface="Blanka"/>
                <a:cs typeface="Blanka"/>
                <a:sym typeface="Blanka"/>
              </a:rPr>
              <a:t>HackEra</a:t>
            </a:r>
          </a:p>
        </p:txBody>
      </p:sp>
      <p:sp>
        <p:nvSpPr>
          <p:cNvPr id="10" name="TextBox 1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185089" y="7776025"/>
            <a:ext cx="232243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Sponsored by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9863"/>
            <a:ext cx="2996512" cy="1997675"/>
          </a:xfrm>
          <a:custGeom>
            <a:avLst/>
            <a:gdLst/>
            <a:ahLst/>
            <a:cxnLst/>
            <a:rect l="l" t="t" r="r" b="b"/>
            <a:pathLst>
              <a:path w="2996512" h="1997675">
                <a:moveTo>
                  <a:pt x="0" y="0"/>
                </a:moveTo>
                <a:lnTo>
                  <a:pt x="2996512" y="0"/>
                </a:lnTo>
                <a:lnTo>
                  <a:pt x="2996512" y="1997674"/>
                </a:lnTo>
                <a:lnTo>
                  <a:pt x="0" y="1997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472103" y="241503"/>
            <a:ext cx="1574394" cy="1574394"/>
          </a:xfrm>
          <a:custGeom>
            <a:avLst/>
            <a:gdLst/>
            <a:ahLst/>
            <a:cxnLst/>
            <a:rect l="l" t="t" r="r" b="b"/>
            <a:pathLst>
              <a:path w="1574394" h="1574394">
                <a:moveTo>
                  <a:pt x="0" y="0"/>
                </a:moveTo>
                <a:lnTo>
                  <a:pt x="1574394" y="0"/>
                </a:lnTo>
                <a:lnTo>
                  <a:pt x="1574394" y="1574394"/>
                </a:lnTo>
                <a:lnTo>
                  <a:pt x="0" y="1574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4359414" y="2476500"/>
            <a:ext cx="10270986" cy="685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5"/>
              </a:lnSpc>
              <a:spcBef>
                <a:spcPct val="0"/>
              </a:spcBef>
            </a:pPr>
            <a:r>
              <a:rPr lang="en-US" sz="4504" dirty="0">
                <a:solidFill>
                  <a:srgbClr val="FFFFFF"/>
                </a:solidFill>
                <a:latin typeface="Lucidity Expand"/>
                <a:ea typeface="Lucidity Expand"/>
                <a:cs typeface="Lucidity Expand"/>
                <a:sym typeface="Lucidity Expand"/>
              </a:rPr>
              <a:t>Byte </a:t>
            </a:r>
            <a:r>
              <a:rPr lang="en-US" sz="4504" dirty="0" err="1">
                <a:solidFill>
                  <a:srgbClr val="FFFFFF"/>
                </a:solidFill>
                <a:latin typeface="Lucidity Expand"/>
                <a:ea typeface="Lucidity Expand"/>
                <a:cs typeface="Lucidity Expand"/>
                <a:sym typeface="Lucidity Expand"/>
              </a:rPr>
              <a:t>bEETLES</a:t>
            </a:r>
            <a:endParaRPr lang="en-US" sz="4504" dirty="0">
              <a:solidFill>
                <a:srgbClr val="FFFFFF"/>
              </a:solidFill>
              <a:latin typeface="Lucidity Expand"/>
              <a:ea typeface="Lucidity Expand"/>
              <a:cs typeface="Lucidity Expand"/>
              <a:sym typeface="Lucidity Expan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18996" y="3493368"/>
            <a:ext cx="489763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Sanjay </a:t>
            </a:r>
            <a:r>
              <a:rPr lang="en-US" sz="3200" dirty="0" err="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Ghodawat</a:t>
            </a:r>
            <a:r>
              <a:rPr lang="en-US" sz="32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 University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7001" y="4657725"/>
            <a:ext cx="239160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Team details:-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2388" y="5286375"/>
            <a:ext cx="8131612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3840"/>
              </a:lnSpc>
              <a:spcBef>
                <a:spcPct val="0"/>
              </a:spcBef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Muskan </a:t>
            </a:r>
            <a:r>
              <a:rPr lang="en-US" sz="3200" dirty="0" err="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Latkar</a:t>
            </a:r>
            <a:r>
              <a:rPr lang="en-US" sz="32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 (Phone no. and email)                              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1599" y="5876925"/>
            <a:ext cx="6047397" cy="485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2. Mansi Nair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1599" y="6448425"/>
            <a:ext cx="6047398" cy="485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3. </a:t>
            </a:r>
            <a:r>
              <a:rPr lang="en-US" sz="3200" dirty="0" err="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Anishka</a:t>
            </a:r>
            <a:r>
              <a:rPr lang="en-US" sz="32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 Jain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1599" y="7048500"/>
            <a:ext cx="6047398" cy="485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4. Palak Jain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9863"/>
            <a:ext cx="2996512" cy="1997675"/>
          </a:xfrm>
          <a:custGeom>
            <a:avLst/>
            <a:gdLst/>
            <a:ahLst/>
            <a:cxnLst/>
            <a:rect l="l" t="t" r="r" b="b"/>
            <a:pathLst>
              <a:path w="2996512" h="1997675">
                <a:moveTo>
                  <a:pt x="0" y="0"/>
                </a:moveTo>
                <a:lnTo>
                  <a:pt x="2996512" y="0"/>
                </a:lnTo>
                <a:lnTo>
                  <a:pt x="2996512" y="1997674"/>
                </a:lnTo>
                <a:lnTo>
                  <a:pt x="0" y="1997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472103" y="241503"/>
            <a:ext cx="1574394" cy="1574394"/>
          </a:xfrm>
          <a:custGeom>
            <a:avLst/>
            <a:gdLst/>
            <a:ahLst/>
            <a:cxnLst/>
            <a:rect l="l" t="t" r="r" b="b"/>
            <a:pathLst>
              <a:path w="1574394" h="1574394">
                <a:moveTo>
                  <a:pt x="0" y="0"/>
                </a:moveTo>
                <a:lnTo>
                  <a:pt x="1574394" y="0"/>
                </a:lnTo>
                <a:lnTo>
                  <a:pt x="1574394" y="1574394"/>
                </a:lnTo>
                <a:lnTo>
                  <a:pt x="0" y="1574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DDC5D4-D237-0CEF-303C-34DB6F1B7891}"/>
              </a:ext>
            </a:extLst>
          </p:cNvPr>
          <p:cNvSpPr txBox="1"/>
          <p:nvPr/>
        </p:nvSpPr>
        <p:spPr>
          <a:xfrm>
            <a:off x="1498256" y="2705100"/>
            <a:ext cx="67313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Petrona" pitchFamily="34" charset="-120"/>
              </a:rPr>
              <a:t>Welcome to Your Travel Companion</a:t>
            </a:r>
            <a:endParaRPr lang="en-US" sz="6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C1A6C4-BC82-159C-8909-44CE7363031B}"/>
              </a:ext>
            </a:extLst>
          </p:cNvPr>
          <p:cNvSpPr txBox="1"/>
          <p:nvPr/>
        </p:nvSpPr>
        <p:spPr>
          <a:xfrm>
            <a:off x="1676400" y="6210300"/>
            <a:ext cx="33528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err="1">
                <a:solidFill>
                  <a:schemeClr val="bg1"/>
                </a:solidFill>
                <a:latin typeface="Forte" panose="03060902040502070203" pitchFamily="66" charset="0"/>
              </a:rPr>
              <a:t>FlyAway</a:t>
            </a:r>
            <a:endParaRPr lang="en-IN" sz="4400" dirty="0">
              <a:solidFill>
                <a:schemeClr val="bg1"/>
              </a:solidFill>
              <a:latin typeface="Forte" panose="03060902040502070203" pitchFamily="66" charset="0"/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958DE-E280-DA8B-D9EF-BBB42240FAAD}"/>
              </a:ext>
            </a:extLst>
          </p:cNvPr>
          <p:cNvSpPr txBox="1"/>
          <p:nvPr/>
        </p:nvSpPr>
        <p:spPr>
          <a:xfrm>
            <a:off x="1676400" y="7658100"/>
            <a:ext cx="96012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our travel website, where you can find the perfect vacation. We offer a wide variety of destinations, experiences, and travel tips.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6F8F09FA-0FA9-8FFC-F798-1F2E1D18B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2236491"/>
            <a:ext cx="6743616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368"/>
            <a:ext cx="18288000" cy="1031686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9863"/>
            <a:ext cx="2996512" cy="1997675"/>
          </a:xfrm>
          <a:custGeom>
            <a:avLst/>
            <a:gdLst/>
            <a:ahLst/>
            <a:cxnLst/>
            <a:rect l="l" t="t" r="r" b="b"/>
            <a:pathLst>
              <a:path w="2996512" h="1997675">
                <a:moveTo>
                  <a:pt x="0" y="0"/>
                </a:moveTo>
                <a:lnTo>
                  <a:pt x="2996512" y="0"/>
                </a:lnTo>
                <a:lnTo>
                  <a:pt x="2996512" y="1997674"/>
                </a:lnTo>
                <a:lnTo>
                  <a:pt x="0" y="1997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472103" y="241503"/>
            <a:ext cx="1574394" cy="1574394"/>
          </a:xfrm>
          <a:custGeom>
            <a:avLst/>
            <a:gdLst/>
            <a:ahLst/>
            <a:cxnLst/>
            <a:rect l="l" t="t" r="r" b="b"/>
            <a:pathLst>
              <a:path w="1574394" h="1574394">
                <a:moveTo>
                  <a:pt x="0" y="0"/>
                </a:moveTo>
                <a:lnTo>
                  <a:pt x="1574394" y="0"/>
                </a:lnTo>
                <a:lnTo>
                  <a:pt x="1574394" y="1574394"/>
                </a:lnTo>
                <a:lnTo>
                  <a:pt x="0" y="1574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128AA-EBBE-4142-903C-982B511B30D9}"/>
              </a:ext>
            </a:extLst>
          </p:cNvPr>
          <p:cNvSpPr txBox="1"/>
          <p:nvPr/>
        </p:nvSpPr>
        <p:spPr>
          <a:xfrm>
            <a:off x="5300265" y="773770"/>
            <a:ext cx="69342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Featured Destinations</a:t>
            </a:r>
            <a:endParaRPr lang="en-US" sz="5400" dirty="0">
              <a:solidFill>
                <a:schemeClr val="bg1"/>
              </a:solidFill>
            </a:endParaRPr>
          </a:p>
          <a:p>
            <a:endParaRPr lang="en-IN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F9B4D9-D8DA-6352-0DC4-B39ADFA9CA86}"/>
              </a:ext>
            </a:extLst>
          </p:cNvPr>
          <p:cNvGrpSpPr/>
          <p:nvPr/>
        </p:nvGrpSpPr>
        <p:grpSpPr>
          <a:xfrm>
            <a:off x="748612" y="3444586"/>
            <a:ext cx="4737788" cy="5536120"/>
            <a:chOff x="442451" y="1802104"/>
            <a:chExt cx="3578943" cy="4310495"/>
          </a:xfrm>
        </p:grpSpPr>
        <p:pic>
          <p:nvPicPr>
            <p:cNvPr id="7" name="Image 0" descr="preencoded.png">
              <a:extLst>
                <a:ext uri="{FF2B5EF4-FFF2-40B4-BE49-F238E27FC236}">
                  <a16:creationId xmlns:a16="http://schemas.microsoft.com/office/drawing/2014/main" id="{7FB86F73-FA6C-3DE2-F17C-22EB1B494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451" y="1802104"/>
              <a:ext cx="3578943" cy="22118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299A45-2B72-23C9-FA8F-0BBD8304445D}"/>
                </a:ext>
              </a:extLst>
            </p:cNvPr>
            <p:cNvSpPr txBox="1"/>
            <p:nvPr/>
          </p:nvSpPr>
          <p:spPr>
            <a:xfrm>
              <a:off x="442451" y="4582955"/>
              <a:ext cx="3578943" cy="3867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800" b="1" dirty="0">
                  <a:solidFill>
                    <a:schemeClr val="bg1"/>
                  </a:solidFill>
                  <a:latin typeface="Petrona" pitchFamily="34" charset="0"/>
                  <a:ea typeface="Petrona" pitchFamily="34" charset="-122"/>
                  <a:cs typeface="Petrona" pitchFamily="34" charset="-120"/>
                </a:rPr>
                <a:t>Tropical Paradise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C54072-DD42-B530-F56B-AF34B1A4E2C6}"/>
                </a:ext>
              </a:extLst>
            </p:cNvPr>
            <p:cNvSpPr txBox="1"/>
            <p:nvPr/>
          </p:nvSpPr>
          <p:spPr>
            <a:xfrm>
              <a:off x="442451" y="5181152"/>
              <a:ext cx="3578943" cy="931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400" dirty="0">
                  <a:solidFill>
                    <a:schemeClr val="bg1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Relax on pristine beaches, swim in turquoise waters, and soak up the sun.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A77B02-E5E9-D138-0180-A0497D5E97EF}"/>
              </a:ext>
            </a:extLst>
          </p:cNvPr>
          <p:cNvGrpSpPr/>
          <p:nvPr/>
        </p:nvGrpSpPr>
        <p:grpSpPr>
          <a:xfrm>
            <a:off x="6198141" y="3405257"/>
            <a:ext cx="5257800" cy="4970616"/>
            <a:chOff x="4404850" y="1800082"/>
            <a:chExt cx="3578944" cy="3852137"/>
          </a:xfrm>
        </p:grpSpPr>
        <p:pic>
          <p:nvPicPr>
            <p:cNvPr id="11" name="Image 1" descr="preencoded.png">
              <a:extLst>
                <a:ext uri="{FF2B5EF4-FFF2-40B4-BE49-F238E27FC236}">
                  <a16:creationId xmlns:a16="http://schemas.microsoft.com/office/drawing/2014/main" id="{413FD6AC-1214-12F2-5385-577231A4C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04850" y="1800082"/>
              <a:ext cx="3578944" cy="22119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EEE232-7026-5489-52CE-70AEEDAC5D3F}"/>
                </a:ext>
              </a:extLst>
            </p:cNvPr>
            <p:cNvSpPr txBox="1"/>
            <p:nvPr/>
          </p:nvSpPr>
          <p:spPr>
            <a:xfrm>
              <a:off x="4404850" y="4582955"/>
              <a:ext cx="3578943" cy="361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800" b="1" dirty="0">
                  <a:solidFill>
                    <a:schemeClr val="bg1"/>
                  </a:solidFill>
                  <a:latin typeface="Petrona" pitchFamily="34" charset="0"/>
                  <a:ea typeface="Petrona" pitchFamily="34" charset="-122"/>
                  <a:cs typeface="Petrona" pitchFamily="34" charset="-120"/>
                </a:rPr>
                <a:t>Charming Villages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5ADE57-EED7-8CD0-B60B-51B904BA40C3}"/>
                </a:ext>
              </a:extLst>
            </p:cNvPr>
            <p:cNvSpPr txBox="1"/>
            <p:nvPr/>
          </p:nvSpPr>
          <p:spPr>
            <a:xfrm>
              <a:off x="4404851" y="5013329"/>
              <a:ext cx="3578943" cy="6388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400" dirty="0">
                  <a:solidFill>
                    <a:schemeClr val="bg1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Explore quaint villages, picturesque landscapes, and enjoy local cuisine.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646BB6-1D2B-65E3-799E-728006AA8FC4}"/>
              </a:ext>
            </a:extLst>
          </p:cNvPr>
          <p:cNvGrpSpPr/>
          <p:nvPr/>
        </p:nvGrpSpPr>
        <p:grpSpPr>
          <a:xfrm>
            <a:off x="12227091" y="3405257"/>
            <a:ext cx="5032209" cy="4894751"/>
            <a:chOff x="8367251" y="1800082"/>
            <a:chExt cx="3579008" cy="3864044"/>
          </a:xfrm>
        </p:grpSpPr>
        <p:pic>
          <p:nvPicPr>
            <p:cNvPr id="15" name="Image 2" descr="preencoded.png">
              <a:extLst>
                <a:ext uri="{FF2B5EF4-FFF2-40B4-BE49-F238E27FC236}">
                  <a16:creationId xmlns:a16="http://schemas.microsoft.com/office/drawing/2014/main" id="{C22295E5-C175-C39C-BD82-A597B94DC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67252" y="1800082"/>
              <a:ext cx="3579007" cy="221193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2717E4-C61B-BBF3-7AF0-F7CF75131049}"/>
                </a:ext>
              </a:extLst>
            </p:cNvPr>
            <p:cNvSpPr txBox="1"/>
            <p:nvPr/>
          </p:nvSpPr>
          <p:spPr>
            <a:xfrm>
              <a:off x="8367251" y="4582955"/>
              <a:ext cx="3578943" cy="367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800" b="1" dirty="0">
                  <a:solidFill>
                    <a:schemeClr val="bg1"/>
                  </a:solidFill>
                  <a:latin typeface="Petrona" pitchFamily="34" charset="0"/>
                  <a:ea typeface="Petrona" pitchFamily="34" charset="-122"/>
                  <a:cs typeface="Petrona" pitchFamily="34" charset="-120"/>
                </a:rPr>
                <a:t>Vibrant Cities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738975-28BD-528C-7C53-C4C531E23C7A}"/>
                </a:ext>
              </a:extLst>
            </p:cNvPr>
            <p:cNvSpPr txBox="1"/>
            <p:nvPr/>
          </p:nvSpPr>
          <p:spPr>
            <a:xfrm>
              <a:off x="8367251" y="5013329"/>
              <a:ext cx="3578943" cy="6507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400" dirty="0">
                  <a:solidFill>
                    <a:schemeClr val="bg1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Experience bustling city life, world-class dining, and vibrant nightlife.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9863"/>
            <a:ext cx="2996512" cy="1997675"/>
          </a:xfrm>
          <a:custGeom>
            <a:avLst/>
            <a:gdLst/>
            <a:ahLst/>
            <a:cxnLst/>
            <a:rect l="l" t="t" r="r" b="b"/>
            <a:pathLst>
              <a:path w="2996512" h="1997675">
                <a:moveTo>
                  <a:pt x="0" y="0"/>
                </a:moveTo>
                <a:lnTo>
                  <a:pt x="2996512" y="0"/>
                </a:lnTo>
                <a:lnTo>
                  <a:pt x="2996512" y="1997674"/>
                </a:lnTo>
                <a:lnTo>
                  <a:pt x="0" y="1997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472103" y="241503"/>
            <a:ext cx="1574394" cy="1574394"/>
          </a:xfrm>
          <a:custGeom>
            <a:avLst/>
            <a:gdLst/>
            <a:ahLst/>
            <a:cxnLst/>
            <a:rect l="l" t="t" r="r" b="b"/>
            <a:pathLst>
              <a:path w="1574394" h="1574394">
                <a:moveTo>
                  <a:pt x="0" y="0"/>
                </a:moveTo>
                <a:lnTo>
                  <a:pt x="1574394" y="0"/>
                </a:lnTo>
                <a:lnTo>
                  <a:pt x="1574394" y="1574394"/>
                </a:lnTo>
                <a:lnTo>
                  <a:pt x="0" y="1574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C6661-EA51-9923-762D-2D1952EA25D7}"/>
              </a:ext>
            </a:extLst>
          </p:cNvPr>
          <p:cNvSpPr txBox="1"/>
          <p:nvPr/>
        </p:nvSpPr>
        <p:spPr>
          <a:xfrm>
            <a:off x="6629400" y="536257"/>
            <a:ext cx="367689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Plan Your Trip</a:t>
            </a:r>
            <a:endParaRPr lang="en-US" sz="40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63613F-2D1B-EB25-2B36-EB913E592318}"/>
              </a:ext>
            </a:extLst>
          </p:cNvPr>
          <p:cNvGrpSpPr/>
          <p:nvPr/>
        </p:nvGrpSpPr>
        <p:grpSpPr>
          <a:xfrm>
            <a:off x="1275735" y="2533933"/>
            <a:ext cx="8991600" cy="6502813"/>
            <a:chOff x="1275735" y="2533933"/>
            <a:chExt cx="8991600" cy="650281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75A0A5-DCDE-4790-B7AD-5C59F467BDC7}"/>
                </a:ext>
              </a:extLst>
            </p:cNvPr>
            <p:cNvSpPr txBox="1"/>
            <p:nvPr/>
          </p:nvSpPr>
          <p:spPr>
            <a:xfrm>
              <a:off x="1295400" y="2533933"/>
              <a:ext cx="45720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chemeClr val="bg1"/>
                  </a:solidFill>
                  <a:latin typeface="Petrona" pitchFamily="34" charset="0"/>
                  <a:ea typeface="Petrona" pitchFamily="34" charset="-122"/>
                  <a:cs typeface="Petrona" pitchFamily="34" charset="-120"/>
                </a:rPr>
                <a:t>Choose Your Destination</a:t>
              </a:r>
              <a:endParaRPr lang="en-US" sz="2800">
                <a:solidFill>
                  <a:schemeClr val="bg1"/>
                </a:solidFill>
              </a:endParaRPr>
            </a:p>
            <a:p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76DB58-53EA-55A5-8A71-A5518524FDC0}"/>
                </a:ext>
              </a:extLst>
            </p:cNvPr>
            <p:cNvSpPr txBox="1"/>
            <p:nvPr/>
          </p:nvSpPr>
          <p:spPr>
            <a:xfrm>
              <a:off x="1275735" y="3103319"/>
              <a:ext cx="899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Browse our curated collection of destinations based on your interests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42ED95-EAAF-6627-95E1-0F0947F126FC}"/>
                </a:ext>
              </a:extLst>
            </p:cNvPr>
            <p:cNvSpPr txBox="1"/>
            <p:nvPr/>
          </p:nvSpPr>
          <p:spPr>
            <a:xfrm>
              <a:off x="1300316" y="4055743"/>
              <a:ext cx="38357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Petrona" pitchFamily="34" charset="0"/>
                  <a:ea typeface="Petrona" pitchFamily="34" charset="-122"/>
                  <a:cs typeface="Petrona" pitchFamily="34" charset="-120"/>
                </a:rPr>
                <a:t>Select Your Dates</a:t>
              </a:r>
              <a:endParaRPr lang="en-US" sz="3200" dirty="0">
                <a:solidFill>
                  <a:schemeClr val="bg1"/>
                </a:solidFill>
              </a:endParaRPr>
            </a:p>
            <a:p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5009EE-10F5-0429-E32B-5823BDA2A40C}"/>
                </a:ext>
              </a:extLst>
            </p:cNvPr>
            <p:cNvSpPr txBox="1"/>
            <p:nvPr/>
          </p:nvSpPr>
          <p:spPr>
            <a:xfrm>
              <a:off x="1295400" y="4640765"/>
              <a:ext cx="863634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Enter your preferred travel dates to view available options and prices.</a:t>
              </a:r>
              <a:endParaRPr lang="en-US" sz="2400" dirty="0">
                <a:solidFill>
                  <a:schemeClr val="bg1"/>
                </a:solidFill>
              </a:endParaRPr>
            </a:p>
            <a:p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D170C6-38C4-4AA3-BD95-1B5E74B3EEE3}"/>
                </a:ext>
              </a:extLst>
            </p:cNvPr>
            <p:cNvSpPr txBox="1"/>
            <p:nvPr/>
          </p:nvSpPr>
          <p:spPr>
            <a:xfrm>
              <a:off x="1295400" y="5933673"/>
              <a:ext cx="6959944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Petrona" pitchFamily="34" charset="0"/>
                  <a:ea typeface="Petrona" pitchFamily="34" charset="-122"/>
                  <a:cs typeface="Petrona" pitchFamily="34" charset="-120"/>
                </a:rPr>
                <a:t>Book Your Flight &amp; Accommodation</a:t>
              </a:r>
              <a:endParaRPr lang="en-US" sz="2800" dirty="0">
                <a:solidFill>
                  <a:schemeClr val="bg1"/>
                </a:solidFill>
              </a:endParaRPr>
            </a:p>
            <a:p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4E3226-C364-B9F3-4D20-6F14ED1F80D8}"/>
                </a:ext>
              </a:extLst>
            </p:cNvPr>
            <p:cNvSpPr txBox="1"/>
            <p:nvPr/>
          </p:nvSpPr>
          <p:spPr>
            <a:xfrm>
              <a:off x="1308853" y="6437471"/>
              <a:ext cx="876907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Secure your flights and accommodation through our reliable booking partners.</a:t>
              </a:r>
              <a:endParaRPr lang="en-US" sz="2400" dirty="0">
                <a:solidFill>
                  <a:schemeClr val="bg1"/>
                </a:solidFill>
              </a:endParaRPr>
            </a:p>
            <a:p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FA1046-0AF3-0FB3-0CA6-C4899E48CCCD}"/>
                </a:ext>
              </a:extLst>
            </p:cNvPr>
            <p:cNvSpPr txBox="1"/>
            <p:nvPr/>
          </p:nvSpPr>
          <p:spPr>
            <a:xfrm>
              <a:off x="1308853" y="7649155"/>
              <a:ext cx="3637804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Petrona" pitchFamily="34" charset="0"/>
                  <a:ea typeface="Petrona" pitchFamily="34" charset="-122"/>
                  <a:cs typeface="Petrona" pitchFamily="34" charset="-120"/>
                </a:rPr>
                <a:t>Plan Your Itinerary</a:t>
              </a:r>
              <a:endParaRPr lang="en-US" sz="2800" dirty="0">
                <a:solidFill>
                  <a:schemeClr val="bg1"/>
                </a:solidFill>
              </a:endParaRPr>
            </a:p>
            <a:p>
              <a:endParaRPr lang="en-IN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42ED5F-2456-FE65-13FE-B3B3E9C7FF92}"/>
                </a:ext>
              </a:extLst>
            </p:cNvPr>
            <p:cNvSpPr txBox="1"/>
            <p:nvPr/>
          </p:nvSpPr>
          <p:spPr>
            <a:xfrm>
              <a:off x="1308853" y="8205749"/>
              <a:ext cx="87690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Customize your itinerary with activities, tours, and experiences that suit your preferences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2442B3D2-BF7E-6E92-BA20-DB05AFDDA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3348" y="2057400"/>
            <a:ext cx="5430296" cy="70278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9863"/>
            <a:ext cx="2996512" cy="1997675"/>
          </a:xfrm>
          <a:custGeom>
            <a:avLst/>
            <a:gdLst/>
            <a:ahLst/>
            <a:cxnLst/>
            <a:rect l="l" t="t" r="r" b="b"/>
            <a:pathLst>
              <a:path w="2996512" h="1997675">
                <a:moveTo>
                  <a:pt x="0" y="0"/>
                </a:moveTo>
                <a:lnTo>
                  <a:pt x="2996512" y="0"/>
                </a:lnTo>
                <a:lnTo>
                  <a:pt x="2996512" y="1997674"/>
                </a:lnTo>
                <a:lnTo>
                  <a:pt x="0" y="1997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472103" y="241503"/>
            <a:ext cx="1574394" cy="1574394"/>
          </a:xfrm>
          <a:custGeom>
            <a:avLst/>
            <a:gdLst/>
            <a:ahLst/>
            <a:cxnLst/>
            <a:rect l="l" t="t" r="r" b="b"/>
            <a:pathLst>
              <a:path w="1574394" h="1574394">
                <a:moveTo>
                  <a:pt x="0" y="0"/>
                </a:moveTo>
                <a:lnTo>
                  <a:pt x="1574394" y="0"/>
                </a:lnTo>
                <a:lnTo>
                  <a:pt x="1574394" y="1574394"/>
                </a:lnTo>
                <a:lnTo>
                  <a:pt x="0" y="1574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29863"/>
            <a:ext cx="2996512" cy="1997675"/>
          </a:xfrm>
          <a:custGeom>
            <a:avLst/>
            <a:gdLst/>
            <a:ahLst/>
            <a:cxnLst/>
            <a:rect l="l" t="t" r="r" b="b"/>
            <a:pathLst>
              <a:path w="2996512" h="1997675">
                <a:moveTo>
                  <a:pt x="0" y="0"/>
                </a:moveTo>
                <a:lnTo>
                  <a:pt x="2996512" y="0"/>
                </a:lnTo>
                <a:lnTo>
                  <a:pt x="2996512" y="1997674"/>
                </a:lnTo>
                <a:lnTo>
                  <a:pt x="0" y="1997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472103" y="241503"/>
            <a:ext cx="1574394" cy="1574394"/>
          </a:xfrm>
          <a:custGeom>
            <a:avLst/>
            <a:gdLst/>
            <a:ahLst/>
            <a:cxnLst/>
            <a:rect l="l" t="t" r="r" b="b"/>
            <a:pathLst>
              <a:path w="1574394" h="1574394">
                <a:moveTo>
                  <a:pt x="0" y="0"/>
                </a:moveTo>
                <a:lnTo>
                  <a:pt x="1574394" y="0"/>
                </a:lnTo>
                <a:lnTo>
                  <a:pt x="1574394" y="1574394"/>
                </a:lnTo>
                <a:lnTo>
                  <a:pt x="0" y="1574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844242" y="1903712"/>
            <a:ext cx="6599515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I</a:t>
            </a:r>
            <a:r>
              <a:rPr lang="en-US" sz="4199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MPORTANT INSTRUCTIONS: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endParaRPr lang="en-US" sz="4199">
              <a:solidFill>
                <a:srgbClr val="FFFFFF"/>
              </a:solidFill>
              <a:latin typeface="Assistant Bold"/>
              <a:ea typeface="Assistant Bold"/>
              <a:cs typeface="Assistant Bold"/>
              <a:sym typeface="Assistan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86673" y="2884787"/>
            <a:ext cx="1151465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Please ensure below pointers are met while submitting the Idea PPT: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endParaRPr lang="en-US" sz="32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4351637"/>
            <a:ext cx="18288000" cy="4112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845" lvl="2">
              <a:lnSpc>
                <a:spcPts val="3720"/>
              </a:lnSpc>
            </a:pPr>
            <a:r>
              <a:rPr lang="en-US" sz="31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1.Kindly keep the maximum slides limit up to six (6). ( excluding this slide) </a:t>
            </a:r>
          </a:p>
          <a:p>
            <a:pPr lvl="1">
              <a:lnSpc>
                <a:spcPts val="3720"/>
              </a:lnSpc>
            </a:pPr>
            <a:r>
              <a:rPr lang="en-US" sz="31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2. Try to avoid paragraphs and post your idea in points /diagrams / Infographics /pictures </a:t>
            </a:r>
          </a:p>
          <a:p>
            <a:pPr lvl="1">
              <a:lnSpc>
                <a:spcPts val="3720"/>
              </a:lnSpc>
            </a:pPr>
            <a:r>
              <a:rPr lang="en-US" sz="31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3. Keep your explanation precise and easy to understand</a:t>
            </a:r>
          </a:p>
          <a:p>
            <a:pPr lvl="1">
              <a:lnSpc>
                <a:spcPts val="3720"/>
              </a:lnSpc>
            </a:pPr>
            <a:r>
              <a:rPr lang="en-US" sz="31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4. Idea should be unique and novel. </a:t>
            </a:r>
          </a:p>
          <a:p>
            <a:pPr lvl="1">
              <a:lnSpc>
                <a:spcPts val="3720"/>
              </a:lnSpc>
            </a:pPr>
            <a:r>
              <a:rPr lang="en-US" sz="31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5. You can only use provided template for making the PPT without changing the idea details pointers (mentioned in previous slides).</a:t>
            </a:r>
          </a:p>
          <a:p>
            <a:pPr lvl="1">
              <a:lnSpc>
                <a:spcPts val="3720"/>
              </a:lnSpc>
            </a:pPr>
            <a:r>
              <a:rPr lang="en-US" sz="31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6. You need to save the file in PDF and upload the same on </a:t>
            </a:r>
            <a:r>
              <a:rPr lang="en-US" sz="31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google form. </a:t>
            </a:r>
            <a:r>
              <a:rPr lang="en-US" sz="31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No PPT, Word Doc or any other format will be supported.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3100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0" y="8772525"/>
            <a:ext cx="17467091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E73338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Note - You have to  delete this slide (Important Pointers) when you upload the details of your idea in Google forms.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endParaRPr lang="en-US" sz="3200" dirty="0">
              <a:solidFill>
                <a:srgbClr val="E73338"/>
              </a:solidFill>
              <a:latin typeface="Assistant Bold"/>
              <a:ea typeface="Assistant Bold"/>
              <a:cs typeface="Assistant Bold"/>
              <a:sym typeface="Assistant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340</Words>
  <Application>Microsoft Office PowerPoint</Application>
  <PresentationFormat>Custom</PresentationFormat>
  <Paragraphs>49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Blanka</vt:lpstr>
      <vt:lpstr>Inter</vt:lpstr>
      <vt:lpstr>Assistant Bold</vt:lpstr>
      <vt:lpstr>Lucidity Expand</vt:lpstr>
      <vt:lpstr>Forte</vt:lpstr>
      <vt:lpstr>Arial</vt:lpstr>
      <vt:lpstr>Calibri</vt:lpstr>
      <vt:lpstr>Assistant</vt:lpstr>
      <vt:lpstr>Segoe UI Black</vt:lpstr>
      <vt:lpstr>Petrona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partup.pptx</dc:title>
  <dc:creator>Mansi Nair</dc:creator>
  <cp:lastModifiedBy>Mansi Nair</cp:lastModifiedBy>
  <cp:revision>7</cp:revision>
  <dcterms:created xsi:type="dcterms:W3CDTF">2006-08-16T00:00:00Z</dcterms:created>
  <dcterms:modified xsi:type="dcterms:W3CDTF">2024-08-31T19:57:48Z</dcterms:modified>
  <dc:identifier>DAGPcMJEZdA</dc:identifier>
</cp:coreProperties>
</file>